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72" r:id="rId2"/>
    <p:sldId id="274" r:id="rId3"/>
    <p:sldId id="275" r:id="rId4"/>
    <p:sldId id="276" r:id="rId5"/>
    <p:sldId id="256" r:id="rId6"/>
    <p:sldId id="269" r:id="rId7"/>
    <p:sldId id="266" r:id="rId8"/>
    <p:sldId id="258" r:id="rId9"/>
    <p:sldId id="259" r:id="rId10"/>
    <p:sldId id="260" r:id="rId11"/>
    <p:sldId id="271" r:id="rId12"/>
    <p:sldId id="267" r:id="rId13"/>
    <p:sldId id="261" r:id="rId14"/>
    <p:sldId id="268" r:id="rId15"/>
    <p:sldId id="270" r:id="rId16"/>
    <p:sldId id="262" r:id="rId17"/>
    <p:sldId id="263" r:id="rId18"/>
    <p:sldId id="265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D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71" autoAdjust="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99CE3-44A2-4E64-9869-C6D63053BC0F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75B92-4A98-4739-9F48-E029EA00E2F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892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Pracovn&#237;%20list.docx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Spustit</a:t>
            </a:r>
            <a:r>
              <a:rPr lang="cs-CZ" baseline="0" dirty="0" smtClean="0"/>
              <a:t> zobrazení pro čtení, klik na </a:t>
            </a:r>
            <a:r>
              <a:rPr lang="cs-CZ" sz="1200" dirty="0" smtClean="0">
                <a:solidFill>
                  <a:schemeClr val="bg1"/>
                </a:solidFill>
                <a:hlinkClick r:id="rId3" action="ppaction://hlinkfile"/>
              </a:rPr>
              <a:t>zapiš</a:t>
            </a:r>
            <a:r>
              <a:rPr lang="cs-CZ" sz="1200" dirty="0" smtClean="0">
                <a:solidFill>
                  <a:schemeClr val="bg1"/>
                </a:solidFill>
              </a:rPr>
              <a:t> ( objeví se pracovní list, upozornit na ikonky) a ukázat další snímek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75B92-4A98-4739-9F48-E029EA00E2F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9462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Tento snímek slouží jako vzor, proto je animován. Další snímky promítnout, dát dostatečný čas na zápis do pracovního listu.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75B92-4A98-4739-9F48-E029EA00E2F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31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75B92-4A98-4739-9F48-E029EA00E2F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0206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 promítnutí</a:t>
            </a:r>
            <a:r>
              <a:rPr lang="cs-CZ" baseline="0" dirty="0" smtClean="0"/>
              <a:t> tohoto snímku  spustit prezentaci v normálním zobrazení od titulní strany  a odhalovat správné odpovědi ručně, lze také použít další snímky (od snímku č. 19) , které jsou animovány a pokračovat tedy v  prezentaci v zobrazení pro čtení.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75B92-4A98-4739-9F48-E029EA00E2F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6628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Animovaná </a:t>
            </a:r>
            <a:r>
              <a:rPr lang="cs-CZ" smtClean="0"/>
              <a:t>část prezentace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75B92-4A98-4739-9F48-E029EA00E2F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8118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75B92-4A98-4739-9F48-E029EA00E2F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0206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75B92-4A98-4739-9F48-E029EA00E2F0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6628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E18B89F-350F-4CDD-889A-8C34B9DE88B0}" type="datetimeFigureOut">
              <a:rPr lang="cs-CZ" smtClean="0"/>
              <a:t>28.1.2012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0E2FAD2-D23B-426D-82DB-F7AD1DB414F3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0.png"/><Relationship Id="rId4" Type="http://schemas.openxmlformats.org/officeDocument/2006/relationships/image" Target="../media/image1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Pracovn&#237;%20list.doc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Pracovn&#237;%20list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ProBook05\Desktop\šabloyNápady\obrázky k šablonám\hlavička pro prezentac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44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085356" y="16559"/>
            <a:ext cx="6096000" cy="3657599"/>
          </a:xfrm>
        </p:spPr>
        <p:txBody>
          <a:bodyPr/>
          <a:lstStyle/>
          <a:p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Nadpis 2"/>
              <p:cNvSpPr>
                <a:spLocks noGrp="1"/>
              </p:cNvSpPr>
              <p:nvPr>
                <p:ph type="title"/>
              </p:nvPr>
            </p:nvSpPr>
            <p:spPr>
              <a:xfrm>
                <a:off x="120709" y="5798153"/>
                <a:ext cx="4704384" cy="914400"/>
              </a:xfrm>
              <a:solidFill>
                <a:srgbClr val="FFFF00"/>
              </a:solidFill>
            </p:spPr>
            <p:txBody>
              <a:bodyPr/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𝑐𝑚</m:t>
                        </m:r>
                      </m:e>
                    </m:d>
                  </m:oMath>
                </a14:m>
                <a:r>
                  <a:rPr lang="cs-CZ" dirty="0" smtClean="0">
                    <a:solidFill>
                      <a:srgbClr val="FF0000"/>
                    </a:solidFill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</m:d>
                  </m:oMath>
                </a14:m>
                <a:r>
                  <a:rPr lang="cs-CZ" dirty="0" smtClean="0">
                    <a:solidFill>
                      <a:srgbClr val="FF0000"/>
                    </a:solidFill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𝑚𝑚</m:t>
                        </m:r>
                      </m:e>
                    </m:d>
                  </m:oMath>
                </a14:m>
                <a:endParaRPr lang="cs-CZ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Nadpis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0709" y="5798153"/>
                <a:ext cx="4704384" cy="914400"/>
              </a:xfrm>
              <a:blipFill rotWithShape="1">
                <a:blip r:embed="rId2"/>
                <a:stretch>
                  <a:fillRect l="-6218" t="-7333" b="-420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7" name="Picture 5" descr="C:\Users\ProBook05\AppData\Local\Microsoft\Windows\Temporary Internet Files\Content.IE5\XMY5TV7H\MP90017798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6632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ProBook05\AppData\Local\Microsoft\Windows\Temporary Internet Files\Content.IE5\XMY5TV7H\MC90022899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67" y="0"/>
            <a:ext cx="1581150" cy="182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724128" y="5211237"/>
            <a:ext cx="2880320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délka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989540" y="5031217"/>
            <a:ext cx="4001316" cy="122413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07504" y="5643285"/>
            <a:ext cx="4717589" cy="110142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1187624" y="3356992"/>
            <a:ext cx="3528392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Ocelový metr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951169" y="3234292"/>
            <a:ext cx="387392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26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oBook05\AppData\Local\Microsoft\Windows\Temporary Internet Files\Content.IE5\5AHC7L9R\MC90025022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539497" cy="189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0" t="16682" r="22844" b="2181"/>
          <a:stretch/>
        </p:blipFill>
        <p:spPr>
          <a:xfrm>
            <a:off x="5106678" y="2348880"/>
            <a:ext cx="4003964" cy="4447309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4788024" y="1064228"/>
            <a:ext cx="3744416" cy="12846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plynoměr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4716016" y="1064228"/>
            <a:ext cx="3960440" cy="14286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611560" y="2852936"/>
            <a:ext cx="2592288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objem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67544" y="2672916"/>
            <a:ext cx="2880320" cy="129614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1115616" y="4941168"/>
                <a:ext cx="2376264" cy="100811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400" dirty="0" smtClean="0">
                    <a:solidFill>
                      <a:srgbClr val="FF0000"/>
                    </a:solidFill>
                  </a:rPr>
                  <a:t>V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cs-CZ" sz="44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cs-C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endParaRPr lang="cs-CZ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941168"/>
                <a:ext cx="2376264" cy="1008112"/>
              </a:xfrm>
              <a:prstGeom prst="rect">
                <a:avLst/>
              </a:prstGeom>
              <a:blipFill rotWithShape="1">
                <a:blip r:embed="rId4"/>
                <a:stretch>
                  <a:fillRect b="-1607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1043608" y="4797152"/>
            <a:ext cx="2736304" cy="136815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482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roBook05\AppData\Local\Microsoft\Windows\Temporary Internet Files\Content.IE5\5AHC7L9R\MP90044656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8" y="0"/>
            <a:ext cx="2111540" cy="273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067958" y="2734369"/>
            <a:ext cx="3168352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stopky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032310" y="2683373"/>
            <a:ext cx="3239647" cy="131734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988813" y="4081596"/>
            <a:ext cx="2160240" cy="119538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čas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889407" y="4028634"/>
            <a:ext cx="2359051" cy="1395689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Obdélník 6"/>
              <p:cNvSpPr/>
              <p:nvPr/>
            </p:nvSpPr>
            <p:spPr>
              <a:xfrm>
                <a:off x="3851919" y="4509119"/>
                <a:ext cx="2891813" cy="96816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480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  <m:d>
                        <m:dPr>
                          <m:begChr m:val="["/>
                          <m:endChr m:val="]"/>
                          <m:ctrlPr>
                            <a:rPr lang="cs-CZ" sz="48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48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𝑠</m:t>
                          </m:r>
                        </m:e>
                      </m:d>
                      <m:r>
                        <a:rPr lang="cs-CZ" sz="4800" b="0" i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d>
                        <m:dPr>
                          <m:begChr m:val="["/>
                          <m:endChr m:val="]"/>
                          <m:ctrlPr>
                            <a:rPr lang="cs-CZ" sz="48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48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𝑚𝑖𝑛</m:t>
                          </m:r>
                        </m:e>
                      </m:d>
                    </m:oMath>
                  </m:oMathPara>
                </a14:m>
                <a:endParaRPr lang="cs-CZ" sz="4800" dirty="0"/>
              </a:p>
            </p:txBody>
          </p:sp>
        </mc:Choice>
        <mc:Fallback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19" y="4509119"/>
                <a:ext cx="2891813" cy="9681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3851919" y="4345129"/>
            <a:ext cx="3069589" cy="129614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Picture 2" descr="C:\Users\ProBook05\Desktop\šabloyNápady\obrázky k šablonám\DSC001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67" y="27500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89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79512" y="4005064"/>
            <a:ext cx="4802872" cy="914400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Kuchyňská váha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ProBook05\Desktop\šabloyNápady\obrázky k šablonám\Fotky vah\PA20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40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ProBook05\AppData\Local\Microsoft\Windows\Temporary Internet Files\Content.IE5\RO0U7M7K\MC90023317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2169814" cy="261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00189" y="3645024"/>
            <a:ext cx="5112568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683568" y="5520177"/>
            <a:ext cx="3600400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hmotnost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83568" y="5520177"/>
            <a:ext cx="3672408" cy="933159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délník 5"/>
              <p:cNvSpPr/>
              <p:nvPr/>
            </p:nvSpPr>
            <p:spPr>
              <a:xfrm>
                <a:off x="6372200" y="5520177"/>
                <a:ext cx="1872208" cy="107717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400" dirty="0" smtClean="0">
                    <a:solidFill>
                      <a:srgbClr val="FF0000"/>
                    </a:solidFill>
                  </a:rPr>
                  <a:t>m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𝑔</m:t>
                        </m:r>
                      </m:e>
                    </m:d>
                  </m:oMath>
                </a14:m>
                <a:endParaRPr lang="cs-CZ" sz="4400" dirty="0"/>
              </a:p>
            </p:txBody>
          </p:sp>
        </mc:Choice>
        <mc:Fallback xmlns="">
          <p:sp>
            <p:nvSpPr>
              <p:cNvPr id="6" name="Obdélní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5520177"/>
                <a:ext cx="1872208" cy="1077175"/>
              </a:xfrm>
              <a:prstGeom prst="rect">
                <a:avLst/>
              </a:prstGeom>
              <a:blipFill rotWithShape="1">
                <a:blip r:embed="rId4"/>
                <a:stretch>
                  <a:fillRect l="-645" b="-1173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bdélník 6"/>
          <p:cNvSpPr/>
          <p:nvPr/>
        </p:nvSpPr>
        <p:spPr>
          <a:xfrm>
            <a:off x="6192180" y="5448168"/>
            <a:ext cx="2232248" cy="1221191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19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2" name="Picture 12" descr="C:\Users\ProBook05\AppData\Local\Microsoft\Windows\Temporary Internet Files\Content.IE5\XMY5TV7H\MC9003834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691680" cy="236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6" r="18586"/>
          <a:stretch/>
        </p:blipFill>
        <p:spPr>
          <a:xfrm>
            <a:off x="5563619" y="0"/>
            <a:ext cx="3565814" cy="4176463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2195736" y="764704"/>
            <a:ext cx="3096344" cy="14401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hodinky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171119" y="736429"/>
            <a:ext cx="3240360" cy="15981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845840" y="3573016"/>
            <a:ext cx="2141984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čas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55576" y="3573016"/>
            <a:ext cx="2520280" cy="1152128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4499992" y="5013176"/>
                <a:ext cx="2448272" cy="115212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360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  <m:d>
                        <m:dPr>
                          <m:begChr m:val="["/>
                          <m:endChr m:val="]"/>
                          <m:ctrlPr>
                            <a:rPr lang="cs-CZ" sz="36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h</m:t>
                          </m:r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  <m:func>
                            <m:funcPr>
                              <m:ctrlP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3600" b="0" i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min</m:t>
                              </m:r>
                            </m:fName>
                            <m:e>
                              <m: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e>
                          </m:func>
                        </m:e>
                      </m:d>
                    </m:oMath>
                  </m:oMathPara>
                </a14:m>
                <a:endParaRPr lang="cs-CZ" sz="3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5013176"/>
                <a:ext cx="2448272" cy="115212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4355976" y="4869160"/>
            <a:ext cx="2990550" cy="1440160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453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ProBook05\AppData\Local\Microsoft\Windows\Temporary Internet Files\Content.IE5\RO0U7M7K\MC9004382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1844675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14955"/>
            <a:ext cx="4187958" cy="3140968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911424" y="2276872"/>
            <a:ext cx="3156520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teploměr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893587" y="2060848"/>
            <a:ext cx="3456384" cy="15121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911424" y="4581128"/>
            <a:ext cx="3300536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teplota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55576" y="4581128"/>
            <a:ext cx="3744416" cy="136815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6228184" y="4509120"/>
                <a:ext cx="1800200" cy="108012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400" dirty="0" smtClean="0">
                    <a:solidFill>
                      <a:srgbClr val="FF0000"/>
                    </a:solidFill>
                  </a:rPr>
                  <a:t>t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℃</m:t>
                        </m:r>
                      </m:e>
                    </m:d>
                  </m:oMath>
                </a14:m>
                <a:endParaRPr lang="cs-CZ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4509120"/>
                <a:ext cx="1800200" cy="1080120"/>
              </a:xfrm>
              <a:prstGeom prst="rect">
                <a:avLst/>
              </a:prstGeom>
              <a:blipFill rotWithShape="1">
                <a:blip r:embed="rId4"/>
                <a:stretch>
                  <a:fillRect b="-11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6012160" y="4333025"/>
            <a:ext cx="2232248" cy="158417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1778536" cy="914400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síla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ProBook05\Desktop\šabloyNápady\obrázky k šablonám\měření gravitační síly\PC20003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9" t="3598" r="27363" b="19886"/>
          <a:stretch/>
        </p:blipFill>
        <p:spPr bwMode="auto">
          <a:xfrm>
            <a:off x="1115616" y="404664"/>
            <a:ext cx="1645065" cy="390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roBook05\AppData\Local\Microsoft\Windows\Temporary Internet Files\Content.IE5\RO0U7M7K\MC90028071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517" y="0"/>
            <a:ext cx="2960483" cy="220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059832" y="548681"/>
            <a:ext cx="2592288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siloměr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951820" y="516780"/>
            <a:ext cx="2808312" cy="14401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611560" y="4725144"/>
            <a:ext cx="2232248" cy="136815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délník 5"/>
              <p:cNvSpPr/>
              <p:nvPr/>
            </p:nvSpPr>
            <p:spPr>
              <a:xfrm>
                <a:off x="5868144" y="3645024"/>
                <a:ext cx="1440160" cy="1224136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800" dirty="0" smtClean="0">
                    <a:solidFill>
                      <a:srgbClr val="FF0000"/>
                    </a:solidFill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𝑁</m:t>
                        </m:r>
                      </m:e>
                    </m:d>
                  </m:oMath>
                </a14:m>
                <a:endParaRPr lang="cs-CZ" sz="4800" dirty="0"/>
              </a:p>
            </p:txBody>
          </p:sp>
        </mc:Choice>
        <mc:Fallback xmlns="">
          <p:sp>
            <p:nvSpPr>
              <p:cNvPr id="6" name="Obdélní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645024"/>
                <a:ext cx="1440160" cy="1224136"/>
              </a:xfrm>
              <a:prstGeom prst="rect">
                <a:avLst/>
              </a:prstGeom>
              <a:blipFill rotWithShape="1">
                <a:blip r:embed="rId4"/>
                <a:stretch>
                  <a:fillRect l="-17992" b="-93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bdélník 6"/>
          <p:cNvSpPr/>
          <p:nvPr/>
        </p:nvSpPr>
        <p:spPr>
          <a:xfrm>
            <a:off x="5652120" y="3429000"/>
            <a:ext cx="2011638" cy="172819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923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5687" y="3861048"/>
            <a:ext cx="3794760" cy="914400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Mostní váha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ProBook05\Desktop\šabloyNápady\obrázky k šablonám\Fotky vah\PB270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roBook05\AppData\Local\Microsoft\Windows\Temporary Internet Files\Content.IE5\RO0U7M7K\MC9002331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2852738" cy="24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0" y="3645024"/>
            <a:ext cx="442798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359532" y="5373216"/>
            <a:ext cx="3096344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hmotnost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51520" y="5373216"/>
            <a:ext cx="3600400" cy="122413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délník 5"/>
              <p:cNvSpPr/>
              <p:nvPr/>
            </p:nvSpPr>
            <p:spPr>
              <a:xfrm>
                <a:off x="5796136" y="4869160"/>
                <a:ext cx="2160240" cy="1116124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5400" dirty="0" smtClean="0">
                    <a:solidFill>
                      <a:srgbClr val="FF0000"/>
                    </a:solidFill>
                  </a:rPr>
                  <a:t>m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5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5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endParaRPr lang="cs-CZ" sz="5400" dirty="0"/>
              </a:p>
            </p:txBody>
          </p:sp>
        </mc:Choice>
        <mc:Fallback xmlns="">
          <p:sp>
            <p:nvSpPr>
              <p:cNvPr id="6" name="Obdélní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4869160"/>
                <a:ext cx="2160240" cy="1116124"/>
              </a:xfrm>
              <a:prstGeom prst="rect">
                <a:avLst/>
              </a:prstGeom>
              <a:blipFill rotWithShape="1">
                <a:blip r:embed="rId4"/>
                <a:stretch>
                  <a:fillRect l="-1120" t="-5914" b="-22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bdélník 6"/>
          <p:cNvSpPr/>
          <p:nvPr/>
        </p:nvSpPr>
        <p:spPr>
          <a:xfrm>
            <a:off x="5580112" y="4581128"/>
            <a:ext cx="2520280" cy="165618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04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roBook05\Desktop\šabloyNápady\obrázky k šablonám\P10104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1" t="28016" r="25010" b="21015"/>
          <a:stretch/>
        </p:blipFill>
        <p:spPr bwMode="auto">
          <a:xfrm>
            <a:off x="179512" y="2794056"/>
            <a:ext cx="6048672" cy="385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ProBook05\AppData\Local\Microsoft\Windows\Temporary Internet Files\Content.IE5\RO0U7M7K\MC90023217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641277"/>
            <a:ext cx="2022475" cy="201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23528" y="332657"/>
            <a:ext cx="4608512" cy="115212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Sluneční hodiny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79512" y="332657"/>
            <a:ext cx="4968552" cy="14401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876256" y="3140968"/>
            <a:ext cx="1872208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čas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718529" y="2794056"/>
            <a:ext cx="2160240" cy="1512168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délník 8"/>
              <p:cNvSpPr/>
              <p:nvPr/>
            </p:nvSpPr>
            <p:spPr>
              <a:xfrm>
                <a:off x="7121525" y="5229200"/>
                <a:ext cx="1757244" cy="115212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00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  <m:d>
                        <m:dPr>
                          <m:begChr m:val="["/>
                          <m:endChr m:val="]"/>
                          <m:ctrlPr>
                            <a:rPr lang="cs-CZ" sz="60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60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</m:d>
                    </m:oMath>
                  </m:oMathPara>
                </a14:m>
                <a:endParaRPr lang="cs-CZ" sz="6000" dirty="0"/>
              </a:p>
            </p:txBody>
          </p:sp>
        </mc:Choice>
        <mc:Fallback xmlns="">
          <p:sp>
            <p:nvSpPr>
              <p:cNvPr id="9" name="Obdélní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1525" y="5229200"/>
                <a:ext cx="1757244" cy="115212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7121525" y="5085184"/>
            <a:ext cx="1914971" cy="156266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231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Řešení testu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79712" y="3375491"/>
            <a:ext cx="6326088" cy="629574"/>
          </a:xfrm>
        </p:spPr>
        <p:txBody>
          <a:bodyPr>
            <a:normAutofit lnSpcReduction="10000"/>
          </a:bodyPr>
          <a:lstStyle/>
          <a:p>
            <a:r>
              <a:rPr lang="cs-CZ" sz="3600" dirty="0" smtClean="0"/>
              <a:t>Spočítej si správné odpovědi.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2627784" y="5445224"/>
            <a:ext cx="5450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dirty="0" smtClean="0"/>
              <a:t>Kontrola pracovního listu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300699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0" y="-6858"/>
            <a:ext cx="914400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cs-CZ" sz="3200" b="1" dirty="0">
                <a:solidFill>
                  <a:schemeClr val="bg1"/>
                </a:solidFill>
              </a:rPr>
              <a:t>Název výukového </a:t>
            </a:r>
            <a:r>
              <a:rPr lang="cs-CZ" sz="3200" b="1" dirty="0" smtClean="0">
                <a:solidFill>
                  <a:schemeClr val="bg1"/>
                </a:solidFill>
              </a:rPr>
              <a:t>materiálu</a:t>
            </a:r>
            <a:r>
              <a:rPr lang="cs-CZ" sz="3200" dirty="0" smtClean="0">
                <a:solidFill>
                  <a:schemeClr val="bg1"/>
                </a:solidFill>
              </a:rPr>
              <a:t>: </a:t>
            </a:r>
          </a:p>
          <a:p>
            <a:pPr marL="18288" indent="0" algn="ctr">
              <a:buNone/>
            </a:pPr>
            <a:r>
              <a:rPr lang="cs-CZ" sz="3200" b="1" dirty="0" smtClean="0">
                <a:solidFill>
                  <a:schemeClr val="bg1"/>
                </a:solidFill>
              </a:rPr>
              <a:t>Jak </a:t>
            </a:r>
            <a:r>
              <a:rPr lang="cs-CZ" sz="3200" b="1" dirty="0">
                <a:solidFill>
                  <a:schemeClr val="bg1"/>
                </a:solidFill>
              </a:rPr>
              <a:t>měříme veličiny </a:t>
            </a:r>
            <a:r>
              <a:rPr lang="cs-CZ" sz="3200" b="1" dirty="0" smtClean="0">
                <a:solidFill>
                  <a:schemeClr val="bg1"/>
                </a:solidFill>
              </a:rPr>
              <a:t>-prezentace</a:t>
            </a:r>
          </a:p>
          <a:p>
            <a:pPr marL="18288" indent="0" algn="ctr">
              <a:buNone/>
            </a:pPr>
            <a:r>
              <a:rPr lang="cs-CZ" sz="3200" dirty="0" smtClean="0">
                <a:solidFill>
                  <a:schemeClr val="bg1"/>
                </a:solidFill>
              </a:rPr>
              <a:t>(Soustava SI)</a:t>
            </a:r>
          </a:p>
          <a:p>
            <a:pPr marL="18288" indent="0">
              <a:buNone/>
            </a:pPr>
            <a:r>
              <a:rPr lang="cs-CZ" sz="3200" b="1" dirty="0">
                <a:solidFill>
                  <a:schemeClr val="bg1"/>
                </a:solidFill>
              </a:rPr>
              <a:t>Předmět</a:t>
            </a:r>
            <a:r>
              <a:rPr lang="cs-CZ" sz="3200" b="1" dirty="0" smtClean="0">
                <a:solidFill>
                  <a:schemeClr val="bg1"/>
                </a:solidFill>
              </a:rPr>
              <a:t>: Fyzika</a:t>
            </a:r>
          </a:p>
          <a:p>
            <a:pPr marL="18288" indent="0">
              <a:buNone/>
            </a:pPr>
            <a:r>
              <a:rPr lang="cs-CZ" sz="3200" b="1" dirty="0">
                <a:solidFill>
                  <a:schemeClr val="bg1"/>
                </a:solidFill>
              </a:rPr>
              <a:t>Autor:  Mgr. Ivana Šnáblová</a:t>
            </a:r>
            <a:endParaRPr lang="cs-CZ" sz="3200" dirty="0">
              <a:solidFill>
                <a:schemeClr val="bg1"/>
              </a:solidFill>
            </a:endParaRPr>
          </a:p>
          <a:p>
            <a:pPr marL="18288" indent="0">
              <a:buNone/>
            </a:pPr>
            <a:r>
              <a:rPr lang="cs-CZ" sz="3200" b="1" dirty="0">
                <a:solidFill>
                  <a:schemeClr val="bg1"/>
                </a:solidFill>
              </a:rPr>
              <a:t>Cílová skupina</a:t>
            </a:r>
            <a:r>
              <a:rPr lang="cs-CZ" sz="3200" b="1" dirty="0" smtClean="0">
                <a:solidFill>
                  <a:schemeClr val="bg1"/>
                </a:solidFill>
              </a:rPr>
              <a:t>: 7. ročník základní  školy</a:t>
            </a:r>
          </a:p>
          <a:p>
            <a:pPr marL="18288" indent="0" algn="ctr">
              <a:buNone/>
            </a:pPr>
            <a:r>
              <a:rPr lang="cs-CZ" sz="3200" dirty="0" smtClean="0">
                <a:solidFill>
                  <a:schemeClr val="bg1"/>
                </a:solidFill>
              </a:rPr>
              <a:t>LEDEN 2012</a:t>
            </a:r>
            <a:endParaRPr lang="cs-CZ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80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roBook05\AppData\Local\Microsoft\Windows\Temporary Internet Files\Content.IE5\RO0U7M7K\MC90034747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812925" cy="149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43477" y="18790"/>
            <a:ext cx="2843808" cy="2052611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142" y="10553"/>
            <a:ext cx="2747797" cy="206084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5940152" y="2275950"/>
            <a:ext cx="2981970" cy="12961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rgbClr val="FF0000"/>
                </a:solidFill>
              </a:rPr>
              <a:t>Teploměr</a:t>
            </a:r>
            <a:endParaRPr lang="cs-CZ" sz="40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753770" y="2203942"/>
            <a:ext cx="3168352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46458" y="4220627"/>
            <a:ext cx="3147941" cy="11530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Teplota 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64245" y="4112615"/>
            <a:ext cx="3312368" cy="136907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délník 8"/>
              <p:cNvSpPr/>
              <p:nvPr/>
            </p:nvSpPr>
            <p:spPr>
              <a:xfrm>
                <a:off x="6734085" y="5229200"/>
                <a:ext cx="1800200" cy="126106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5400" dirty="0" smtClean="0">
                    <a:solidFill>
                      <a:srgbClr val="FF0000"/>
                    </a:solidFill>
                  </a:rPr>
                  <a:t>t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5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54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℃</m:t>
                        </m:r>
                      </m:e>
                    </m:d>
                  </m:oMath>
                </a14:m>
                <a:endParaRPr lang="cs-CZ" sz="5400" dirty="0"/>
              </a:p>
            </p:txBody>
          </p:sp>
        </mc:Choice>
        <mc:Fallback xmlns="">
          <p:sp>
            <p:nvSpPr>
              <p:cNvPr id="9" name="Obdélní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4085" y="5229200"/>
                <a:ext cx="1800200" cy="1261062"/>
              </a:xfrm>
              <a:prstGeom prst="rect">
                <a:avLst/>
              </a:prstGeom>
              <a:blipFill rotWithShape="1">
                <a:blip r:embed="rId5"/>
                <a:stretch>
                  <a:fillRect l="-10067" b="-1428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6290643" y="5103647"/>
            <a:ext cx="2304256" cy="1512168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60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2426608" cy="914400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objem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ProBook05\AppData\Local\Microsoft\Windows\Temporary Internet Files\Content.IE5\5AHC7L9R\MP900432889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09259">
            <a:off x="2854322" y="1076723"/>
            <a:ext cx="3791399" cy="289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ProBook05\AppData\Local\Microsoft\Windows\Temporary Internet Files\Content.IE5\XMY5TV7H\MC90021584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148"/>
            <a:ext cx="2290763" cy="20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5292080" y="224644"/>
            <a:ext cx="2808312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Vodoměr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5130316" y="213535"/>
            <a:ext cx="3131840" cy="12601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755576" y="4581128"/>
            <a:ext cx="2592288" cy="122413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6444208" y="4869160"/>
                <a:ext cx="1800200" cy="936104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000" dirty="0" smtClean="0">
                    <a:solidFill>
                      <a:srgbClr val="FF0000"/>
                    </a:solidFill>
                  </a:rPr>
                  <a:t>V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0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cs-CZ" sz="40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sz="40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cs-CZ" sz="40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endParaRPr lang="cs-CZ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4869160"/>
                <a:ext cx="1800200" cy="936104"/>
              </a:xfrm>
              <a:prstGeom prst="rect">
                <a:avLst/>
              </a:prstGeom>
              <a:blipFill rotWithShape="1">
                <a:blip r:embed="rId4"/>
                <a:stretch>
                  <a:fillRect l="-5369" b="-147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6156176" y="4581128"/>
            <a:ext cx="2520280" cy="1440160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765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202" y="116632"/>
            <a:ext cx="3945632" cy="2959224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445986" y="4653136"/>
            <a:ext cx="2556284" cy="928464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rychlost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5438"/>
            <a:ext cx="1830388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707904" y="116632"/>
            <a:ext cx="2016224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rgbClr val="FF0000"/>
                </a:solidFill>
              </a:rPr>
              <a:t>teploměr</a:t>
            </a:r>
            <a:endParaRPr lang="cs-CZ" sz="3200" dirty="0">
              <a:solidFill>
                <a:srgbClr val="FF0000"/>
              </a:solidFill>
            </a:endParaRPr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5148064" y="980728"/>
            <a:ext cx="576064" cy="72008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bdélník 6"/>
          <p:cNvSpPr/>
          <p:nvPr/>
        </p:nvSpPr>
        <p:spPr>
          <a:xfrm>
            <a:off x="3563888" y="8620"/>
            <a:ext cx="2376264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5148064" y="2906942"/>
            <a:ext cx="2520280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rgbClr val="FF0000"/>
                </a:solidFill>
              </a:rPr>
              <a:t>tachometr</a:t>
            </a:r>
            <a:endParaRPr lang="cs-CZ" sz="3200" dirty="0">
              <a:solidFill>
                <a:srgbClr val="FF0000"/>
              </a:solidFill>
            </a:endParaRPr>
          </a:p>
        </p:txBody>
      </p:sp>
      <p:cxnSp>
        <p:nvCxnSpPr>
          <p:cNvPr id="10" name="Přímá spojnice se šipkou 9"/>
          <p:cNvCxnSpPr/>
          <p:nvPr/>
        </p:nvCxnSpPr>
        <p:spPr>
          <a:xfrm flipV="1">
            <a:off x="6732240" y="2348880"/>
            <a:ext cx="720080" cy="57606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bdélník 10"/>
          <p:cNvSpPr/>
          <p:nvPr/>
        </p:nvSpPr>
        <p:spPr>
          <a:xfrm>
            <a:off x="5058308" y="2816932"/>
            <a:ext cx="2699792" cy="11521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1916832"/>
            <a:ext cx="2448272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teplota</a:t>
            </a:r>
            <a:endParaRPr lang="cs-CZ" sz="3600" dirty="0">
              <a:solidFill>
                <a:srgbClr val="FF0000"/>
              </a:solidFill>
            </a:endParaRPr>
          </a:p>
        </p:txBody>
      </p:sp>
      <p:cxnSp>
        <p:nvCxnSpPr>
          <p:cNvPr id="14" name="Přímá spojnice se šipkou 13"/>
          <p:cNvCxnSpPr/>
          <p:nvPr/>
        </p:nvCxnSpPr>
        <p:spPr>
          <a:xfrm flipH="1">
            <a:off x="2483768" y="1196752"/>
            <a:ext cx="1224136" cy="72008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152400" y="1722512"/>
            <a:ext cx="2835424" cy="105841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délník 15"/>
              <p:cNvSpPr/>
              <p:nvPr/>
            </p:nvSpPr>
            <p:spPr>
              <a:xfrm>
                <a:off x="539552" y="3392996"/>
                <a:ext cx="1728192" cy="90010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000" dirty="0" smtClean="0">
                    <a:solidFill>
                      <a:srgbClr val="FF0000"/>
                    </a:solidFill>
                  </a:rPr>
                  <a:t>t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0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0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℃</m:t>
                        </m:r>
                      </m:e>
                    </m:d>
                  </m:oMath>
                </a14:m>
                <a:endParaRPr lang="cs-CZ" sz="4000" dirty="0"/>
              </a:p>
            </p:txBody>
          </p:sp>
        </mc:Choice>
        <mc:Fallback xmlns="">
          <p:sp>
            <p:nvSpPr>
              <p:cNvPr id="16" name="Obdélník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392996"/>
                <a:ext cx="1728192" cy="900100"/>
              </a:xfrm>
              <a:prstGeom prst="rect">
                <a:avLst/>
              </a:prstGeom>
              <a:blipFill rotWithShape="1">
                <a:blip r:embed="rId5"/>
                <a:stretch>
                  <a:fillRect t="-667" b="-1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Přímá spojnice se šipkou 17"/>
          <p:cNvCxnSpPr/>
          <p:nvPr/>
        </p:nvCxnSpPr>
        <p:spPr>
          <a:xfrm flipH="1">
            <a:off x="1835696" y="2780928"/>
            <a:ext cx="432048" cy="72008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délník 18"/>
          <p:cNvSpPr/>
          <p:nvPr/>
        </p:nvSpPr>
        <p:spPr>
          <a:xfrm>
            <a:off x="395536" y="3302674"/>
            <a:ext cx="1944216" cy="111612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7" name="Přímá spojnice se šipkou 26"/>
          <p:cNvCxnSpPr/>
          <p:nvPr/>
        </p:nvCxnSpPr>
        <p:spPr>
          <a:xfrm flipH="1">
            <a:off x="6408204" y="3969060"/>
            <a:ext cx="324036" cy="68407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délník 28"/>
          <p:cNvSpPr/>
          <p:nvPr/>
        </p:nvSpPr>
        <p:spPr>
          <a:xfrm>
            <a:off x="4355976" y="4653136"/>
            <a:ext cx="2736304" cy="100811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Obdélník 29"/>
              <p:cNvSpPr/>
              <p:nvPr/>
            </p:nvSpPr>
            <p:spPr>
              <a:xfrm>
                <a:off x="6732240" y="5794501"/>
                <a:ext cx="2232248" cy="98640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3600" dirty="0" smtClean="0">
                    <a:solidFill>
                      <a:srgbClr val="FF0000"/>
                    </a:solidFill>
                  </a:rPr>
                  <a:t>v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36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sz="36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3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𝑘𝑚</m:t>
                            </m:r>
                          </m:num>
                          <m:den>
                            <m:r>
                              <a:rPr lang="cs-CZ" sz="3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h</m:t>
                            </m:r>
                          </m:den>
                        </m:f>
                      </m:e>
                    </m:d>
                    <m:r>
                      <a:rPr lang="cs-CZ" sz="3600" b="0" i="1" smtClean="0">
                        <a:solidFill>
                          <a:srgbClr val="FF0000"/>
                        </a:solidFill>
                        <a:latin typeface="Cambria Math"/>
                      </a:rPr>
                      <m:t>,</m:t>
                    </m:r>
                    <m:d>
                      <m:dPr>
                        <m:begChr m:val="["/>
                        <m:endChr m:val="]"/>
                        <m:ctrlPr>
                          <a:rPr lang="cs-CZ" sz="3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sz="3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3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𝑚</m:t>
                            </m:r>
                          </m:num>
                          <m:den>
                            <m:r>
                              <a:rPr lang="cs-CZ" sz="3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</m:t>
                            </m:r>
                          </m:den>
                        </m:f>
                      </m:e>
                    </m:d>
                  </m:oMath>
                </a14:m>
                <a:endParaRPr lang="cs-CZ" sz="3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0" name="Obdélník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40" y="5794501"/>
                <a:ext cx="2232248" cy="986408"/>
              </a:xfrm>
              <a:prstGeom prst="rect">
                <a:avLst/>
              </a:prstGeom>
              <a:blipFill rotWithShape="1">
                <a:blip r:embed="rId6"/>
                <a:stretch>
                  <a:fillRect l="-7027" b="-609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44" name="Přímá spojnice se šipkou 6143"/>
          <p:cNvCxnSpPr/>
          <p:nvPr/>
        </p:nvCxnSpPr>
        <p:spPr>
          <a:xfrm>
            <a:off x="5437494" y="5714763"/>
            <a:ext cx="1069865" cy="57606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" name="Obdélník 6144"/>
          <p:cNvSpPr/>
          <p:nvPr/>
        </p:nvSpPr>
        <p:spPr>
          <a:xfrm>
            <a:off x="6570222" y="5794500"/>
            <a:ext cx="2394266" cy="986409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905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19" grpId="0" animBg="1"/>
      <p:bldP spid="29" grpId="0" animBg="1"/>
      <p:bldP spid="61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085356" y="16559"/>
            <a:ext cx="6096000" cy="3657599"/>
          </a:xfrm>
        </p:spPr>
        <p:txBody>
          <a:bodyPr/>
          <a:lstStyle/>
          <a:p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Nadpis 2"/>
              <p:cNvSpPr>
                <a:spLocks noGrp="1"/>
              </p:cNvSpPr>
              <p:nvPr>
                <p:ph type="title"/>
              </p:nvPr>
            </p:nvSpPr>
            <p:spPr>
              <a:xfrm>
                <a:off x="93024" y="5798153"/>
                <a:ext cx="4752641" cy="914400"/>
              </a:xfrm>
              <a:solidFill>
                <a:srgbClr val="FFFF00"/>
              </a:solidFill>
            </p:spPr>
            <p:txBody>
              <a:bodyPr/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𝑐𝑚</m:t>
                        </m:r>
                      </m:e>
                    </m:d>
                  </m:oMath>
                </a14:m>
                <a:r>
                  <a:rPr lang="cs-CZ" dirty="0" smtClean="0">
                    <a:solidFill>
                      <a:srgbClr val="FF0000"/>
                    </a:solidFill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</m:d>
                    <m:r>
                      <a:rPr lang="cs-CZ" b="0" i="1" dirty="0" smtClean="0">
                        <a:solidFill>
                          <a:srgbClr val="FF0000"/>
                        </a:solidFill>
                        <a:latin typeface="Cambria Math"/>
                      </a:rPr>
                      <m:t>,</m:t>
                    </m:r>
                    <m:d>
                      <m:dPr>
                        <m:begChr m:val="["/>
                        <m:endChr m:val="]"/>
                        <m:ctrlPr>
                          <a:rPr lang="cs-CZ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𝑚𝑚</m:t>
                        </m:r>
                      </m:e>
                    </m:d>
                  </m:oMath>
                </a14:m>
                <a:endParaRPr lang="cs-CZ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Nadpis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3024" y="5798153"/>
                <a:ext cx="4752641" cy="914400"/>
              </a:xfrm>
              <a:blipFill rotWithShape="1">
                <a:blip r:embed="rId2"/>
                <a:stretch>
                  <a:fillRect l="-6154" t="-7333" b="-420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7" name="Picture 5" descr="C:\Users\ProBook05\AppData\Local\Microsoft\Windows\Temporary Internet Files\Content.IE5\XMY5TV7H\MP90017798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6632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ProBook05\AppData\Local\Microsoft\Windows\Temporary Internet Files\Content.IE5\XMY5TV7H\MC90022899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67" y="0"/>
            <a:ext cx="1581150" cy="182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724128" y="5211237"/>
            <a:ext cx="2880320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délka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964711" y="5031217"/>
            <a:ext cx="4001316" cy="122413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07504" y="5601917"/>
            <a:ext cx="4857207" cy="1184391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1187624" y="3356992"/>
            <a:ext cx="3528392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Ocelový metr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951169" y="3234292"/>
            <a:ext cx="387392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919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oBook05\AppData\Local\Microsoft\Windows\Temporary Internet Files\Content.IE5\5AHC7L9R\MC90025022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539497" cy="189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0" t="16682" r="22844" b="2181"/>
          <a:stretch/>
        </p:blipFill>
        <p:spPr>
          <a:xfrm>
            <a:off x="5106678" y="2348880"/>
            <a:ext cx="4003964" cy="4447309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4788024" y="1064228"/>
            <a:ext cx="3744416" cy="12846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plynoměr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4716016" y="1064228"/>
            <a:ext cx="3960440" cy="14286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611560" y="2852936"/>
            <a:ext cx="2592288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objem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67544" y="2672916"/>
            <a:ext cx="2880320" cy="129614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1115616" y="4941168"/>
                <a:ext cx="2376264" cy="100811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400" dirty="0" smtClean="0">
                    <a:solidFill>
                      <a:srgbClr val="FF0000"/>
                    </a:solidFill>
                  </a:rPr>
                  <a:t>V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cs-CZ" sz="44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cs-C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endParaRPr lang="cs-CZ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941168"/>
                <a:ext cx="2376264" cy="1008112"/>
              </a:xfrm>
              <a:prstGeom prst="rect">
                <a:avLst/>
              </a:prstGeom>
              <a:blipFill rotWithShape="1">
                <a:blip r:embed="rId4"/>
                <a:stretch>
                  <a:fillRect b="-1607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1043608" y="4797152"/>
            <a:ext cx="2736304" cy="136815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037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roBook05\AppData\Local\Microsoft\Windows\Temporary Internet Files\Content.IE5\5AHC7L9R\MP90044656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8" y="0"/>
            <a:ext cx="2111540" cy="273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067958" y="2734369"/>
            <a:ext cx="3168352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stopky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032310" y="2683373"/>
            <a:ext cx="3239647" cy="131734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988813" y="4081596"/>
            <a:ext cx="2160240" cy="119538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čas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988813" y="4081596"/>
            <a:ext cx="2359051" cy="1395689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Obdélník 6"/>
              <p:cNvSpPr/>
              <p:nvPr/>
            </p:nvSpPr>
            <p:spPr>
              <a:xfrm>
                <a:off x="4236310" y="4293096"/>
                <a:ext cx="3216010" cy="1184189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cs-CZ" sz="48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𝜏</m:t>
                    </m:r>
                    <m:d>
                      <m:dPr>
                        <m:begChr m:val="["/>
                        <m:endChr m:val="]"/>
                        <m:ctrlPr>
                          <a:rPr lang="cs-CZ" sz="48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48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𝑠</m:t>
                        </m:r>
                      </m:e>
                    </m:d>
                  </m:oMath>
                </a14:m>
                <a:r>
                  <a:rPr lang="cs-CZ" sz="4800" dirty="0" smtClean="0">
                    <a:solidFill>
                      <a:srgbClr val="FF0000"/>
                    </a:solidFill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80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800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𝑚𝑖𝑛</m:t>
                        </m:r>
                      </m:e>
                    </m:d>
                  </m:oMath>
                </a14:m>
                <a:endParaRPr lang="cs-CZ" sz="4800" dirty="0"/>
              </a:p>
            </p:txBody>
          </p:sp>
        </mc:Choice>
        <mc:Fallback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6310" y="4293096"/>
                <a:ext cx="3216010" cy="1184189"/>
              </a:xfrm>
              <a:prstGeom prst="rect">
                <a:avLst/>
              </a:prstGeom>
              <a:blipFill rotWithShape="1">
                <a:blip r:embed="rId3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4236310" y="4237118"/>
            <a:ext cx="3371519" cy="129614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Picture 2" descr="C:\Users\ProBook05\Desktop\šabloyNápady\obrázky k šablonám\DSC001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67" y="27500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52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79512" y="4005064"/>
            <a:ext cx="4802872" cy="914400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Kuchyňská váha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ProBook05\Desktop\šabloyNápady\obrázky k šablonám\Fotky vah\PA20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40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ProBook05\AppData\Local\Microsoft\Windows\Temporary Internet Files\Content.IE5\RO0U7M7K\MC90023317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2169814" cy="261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00189" y="3645024"/>
            <a:ext cx="5112568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683568" y="5520177"/>
            <a:ext cx="3600400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hmotnost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83568" y="5520177"/>
            <a:ext cx="3672408" cy="933159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délník 5"/>
              <p:cNvSpPr/>
              <p:nvPr/>
            </p:nvSpPr>
            <p:spPr>
              <a:xfrm>
                <a:off x="6372200" y="5520177"/>
                <a:ext cx="1872208" cy="107717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400" dirty="0" smtClean="0">
                    <a:solidFill>
                      <a:srgbClr val="FF0000"/>
                    </a:solidFill>
                  </a:rPr>
                  <a:t>m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𝑔</m:t>
                        </m:r>
                      </m:e>
                    </m:d>
                  </m:oMath>
                </a14:m>
                <a:endParaRPr lang="cs-CZ" sz="4400" dirty="0"/>
              </a:p>
            </p:txBody>
          </p:sp>
        </mc:Choice>
        <mc:Fallback xmlns="">
          <p:sp>
            <p:nvSpPr>
              <p:cNvPr id="6" name="Obdélní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5520177"/>
                <a:ext cx="1872208" cy="1077175"/>
              </a:xfrm>
              <a:prstGeom prst="rect">
                <a:avLst/>
              </a:prstGeom>
              <a:blipFill rotWithShape="1">
                <a:blip r:embed="rId4"/>
                <a:stretch>
                  <a:fillRect l="-645" b="-1173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bdélník 6"/>
          <p:cNvSpPr/>
          <p:nvPr/>
        </p:nvSpPr>
        <p:spPr>
          <a:xfrm>
            <a:off x="6192180" y="5448168"/>
            <a:ext cx="2232248" cy="1221191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98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2" name="Picture 12" descr="C:\Users\ProBook05\AppData\Local\Microsoft\Windows\Temporary Internet Files\Content.IE5\XMY5TV7H\MC9003834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691680" cy="236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6" r="18586"/>
          <a:stretch/>
        </p:blipFill>
        <p:spPr>
          <a:xfrm>
            <a:off x="5563619" y="0"/>
            <a:ext cx="3565814" cy="4176463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2195736" y="764704"/>
            <a:ext cx="3096344" cy="14401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hodinky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171119" y="736429"/>
            <a:ext cx="3240360" cy="15981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845840" y="3573016"/>
            <a:ext cx="2141984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čas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55576" y="3573016"/>
            <a:ext cx="2520280" cy="1152128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4499992" y="5013176"/>
                <a:ext cx="2448272" cy="115212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360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  <m:d>
                        <m:dPr>
                          <m:begChr m:val="["/>
                          <m:endChr m:val="]"/>
                          <m:ctrlPr>
                            <a:rPr lang="cs-CZ" sz="36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h</m:t>
                          </m:r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  <m:func>
                            <m:funcPr>
                              <m:ctrlP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3600" b="0" i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min</m:t>
                              </m:r>
                            </m:fName>
                            <m:e>
                              <m: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e>
                          </m:func>
                        </m:e>
                      </m:d>
                    </m:oMath>
                  </m:oMathPara>
                </a14:m>
                <a:endParaRPr lang="cs-CZ" sz="3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5013176"/>
                <a:ext cx="2448272" cy="115212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4355976" y="4869160"/>
            <a:ext cx="2990550" cy="1440160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738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ProBook05\AppData\Local\Microsoft\Windows\Temporary Internet Files\Content.IE5\RO0U7M7K\MC9004382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1844675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14955"/>
            <a:ext cx="4187958" cy="3140968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911424" y="2276872"/>
            <a:ext cx="3156520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teploměr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893587" y="2060848"/>
            <a:ext cx="3456384" cy="15121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911424" y="4581128"/>
            <a:ext cx="3300536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teplota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55576" y="4581128"/>
            <a:ext cx="3744416" cy="136815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6228184" y="4509120"/>
                <a:ext cx="1800200" cy="108012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400" dirty="0" smtClean="0">
                    <a:solidFill>
                      <a:srgbClr val="FF0000"/>
                    </a:solidFill>
                  </a:rPr>
                  <a:t>t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4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℃</m:t>
                        </m:r>
                      </m:e>
                    </m:d>
                  </m:oMath>
                </a14:m>
                <a:endParaRPr lang="cs-CZ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4509120"/>
                <a:ext cx="1800200" cy="1080120"/>
              </a:xfrm>
              <a:prstGeom prst="rect">
                <a:avLst/>
              </a:prstGeom>
              <a:blipFill rotWithShape="1">
                <a:blip r:embed="rId4"/>
                <a:stretch>
                  <a:fillRect b="-11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6012160" y="4333025"/>
            <a:ext cx="2232248" cy="158417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86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1778536" cy="914400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síla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ProBook05\Desktop\šabloyNápady\obrázky k šablonám\měření gravitační síly\PC20003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9" t="3598" r="27363" b="19886"/>
          <a:stretch/>
        </p:blipFill>
        <p:spPr bwMode="auto">
          <a:xfrm>
            <a:off x="1115616" y="404664"/>
            <a:ext cx="1645065" cy="390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roBook05\AppData\Local\Microsoft\Windows\Temporary Internet Files\Content.IE5\RO0U7M7K\MC90028071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517" y="0"/>
            <a:ext cx="2960483" cy="220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059832" y="548681"/>
            <a:ext cx="2592288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siloměr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951820" y="516780"/>
            <a:ext cx="2808312" cy="14401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611560" y="4725144"/>
            <a:ext cx="2232248" cy="136815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délník 5"/>
              <p:cNvSpPr/>
              <p:nvPr/>
            </p:nvSpPr>
            <p:spPr>
              <a:xfrm>
                <a:off x="5868144" y="3645024"/>
                <a:ext cx="1440160" cy="1224136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800" dirty="0" smtClean="0">
                    <a:solidFill>
                      <a:srgbClr val="FF0000"/>
                    </a:solidFill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𝑁</m:t>
                        </m:r>
                      </m:e>
                    </m:d>
                  </m:oMath>
                </a14:m>
                <a:endParaRPr lang="cs-CZ" sz="4800" dirty="0"/>
              </a:p>
            </p:txBody>
          </p:sp>
        </mc:Choice>
        <mc:Fallback xmlns="">
          <p:sp>
            <p:nvSpPr>
              <p:cNvPr id="6" name="Obdélní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645024"/>
                <a:ext cx="1440160" cy="1224136"/>
              </a:xfrm>
              <a:prstGeom prst="rect">
                <a:avLst/>
              </a:prstGeom>
              <a:blipFill rotWithShape="1">
                <a:blip r:embed="rId4"/>
                <a:stretch>
                  <a:fillRect l="-17992" b="-93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bdélník 6"/>
          <p:cNvSpPr/>
          <p:nvPr/>
        </p:nvSpPr>
        <p:spPr>
          <a:xfrm>
            <a:off x="5652120" y="3429000"/>
            <a:ext cx="2011638" cy="172819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601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323528" y="0"/>
            <a:ext cx="8496944" cy="674136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467544" y="548680"/>
            <a:ext cx="8352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</a:rPr>
              <a:t>Použité zdroje: </a:t>
            </a:r>
          </a:p>
          <a:p>
            <a:r>
              <a:rPr lang="cs-CZ" sz="2800" dirty="0" smtClean="0">
                <a:solidFill>
                  <a:schemeClr val="bg1"/>
                </a:solidFill>
              </a:rPr>
              <a:t>Miloš </a:t>
            </a:r>
            <a:r>
              <a:rPr lang="cs-CZ" sz="2800" dirty="0">
                <a:solidFill>
                  <a:schemeClr val="bg1"/>
                </a:solidFill>
              </a:rPr>
              <a:t>Chvojka, Jiří Skála: Malý slovník jednotek měření, Mladá </a:t>
            </a:r>
            <a:r>
              <a:rPr lang="cs-CZ" sz="2800" dirty="0" smtClean="0">
                <a:solidFill>
                  <a:schemeClr val="bg1"/>
                </a:solidFill>
              </a:rPr>
              <a:t>fronta1983</a:t>
            </a:r>
          </a:p>
          <a:p>
            <a:r>
              <a:rPr lang="cs-CZ" sz="2800" dirty="0" smtClean="0">
                <a:solidFill>
                  <a:schemeClr val="bg1"/>
                </a:solidFill>
              </a:rPr>
              <a:t>Fotografie : archiv autorky</a:t>
            </a:r>
            <a:endParaRPr lang="cs-CZ" sz="2800" dirty="0">
              <a:solidFill>
                <a:schemeClr val="bg1"/>
              </a:solidFill>
            </a:endParaRPr>
          </a:p>
          <a:p>
            <a:endParaRPr lang="cs-CZ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55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5687" y="3861048"/>
            <a:ext cx="3794760" cy="914400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Mostní váha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ProBook05\Desktop\šabloyNápady\obrázky k šablonám\Fotky vah\PB270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roBook05\AppData\Local\Microsoft\Windows\Temporary Internet Files\Content.IE5\RO0U7M7K\MC9002331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2852738" cy="24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0" y="3645024"/>
            <a:ext cx="442798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359532" y="5373216"/>
            <a:ext cx="3096344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hmotnost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51520" y="5373216"/>
            <a:ext cx="3600400" cy="122413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délník 5"/>
              <p:cNvSpPr/>
              <p:nvPr/>
            </p:nvSpPr>
            <p:spPr>
              <a:xfrm>
                <a:off x="5796136" y="4869160"/>
                <a:ext cx="2160240" cy="1116124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5400" dirty="0" smtClean="0">
                    <a:solidFill>
                      <a:srgbClr val="FF0000"/>
                    </a:solidFill>
                  </a:rPr>
                  <a:t>m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5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5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endParaRPr lang="cs-CZ" sz="5400" dirty="0"/>
              </a:p>
            </p:txBody>
          </p:sp>
        </mc:Choice>
        <mc:Fallback xmlns="">
          <p:sp>
            <p:nvSpPr>
              <p:cNvPr id="6" name="Obdélní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4869160"/>
                <a:ext cx="2160240" cy="1116124"/>
              </a:xfrm>
              <a:prstGeom prst="rect">
                <a:avLst/>
              </a:prstGeom>
              <a:blipFill rotWithShape="1">
                <a:blip r:embed="rId4"/>
                <a:stretch>
                  <a:fillRect l="-1120" t="-5914" b="-22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bdélník 6"/>
          <p:cNvSpPr/>
          <p:nvPr/>
        </p:nvSpPr>
        <p:spPr>
          <a:xfrm>
            <a:off x="5580112" y="4581128"/>
            <a:ext cx="2520280" cy="165618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595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556 0.02107 L 0.42327 0.363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roBook05\Desktop\šabloyNápady\obrázky k šablonám\P10104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1" t="28016" r="25010" b="21015"/>
          <a:stretch/>
        </p:blipFill>
        <p:spPr bwMode="auto">
          <a:xfrm>
            <a:off x="179512" y="2794056"/>
            <a:ext cx="6048672" cy="385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ProBook05\AppData\Local\Microsoft\Windows\Temporary Internet Files\Content.IE5\RO0U7M7K\MC90023217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641277"/>
            <a:ext cx="2022475" cy="201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23528" y="332657"/>
            <a:ext cx="4608512" cy="115212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Sluneční hodiny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79512" y="332657"/>
            <a:ext cx="4968552" cy="14401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876256" y="3140968"/>
            <a:ext cx="1872208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čas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701467" y="2794056"/>
            <a:ext cx="2160240" cy="1512168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délník 8"/>
              <p:cNvSpPr/>
              <p:nvPr/>
            </p:nvSpPr>
            <p:spPr>
              <a:xfrm>
                <a:off x="7121525" y="5229200"/>
                <a:ext cx="1757244" cy="115212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00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  <m:d>
                        <m:dPr>
                          <m:begChr m:val="["/>
                          <m:endChr m:val="]"/>
                          <m:ctrlPr>
                            <a:rPr lang="cs-CZ" sz="60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60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</m:d>
                    </m:oMath>
                  </m:oMathPara>
                </a14:m>
                <a:endParaRPr lang="cs-CZ" sz="6000" dirty="0"/>
              </a:p>
            </p:txBody>
          </p:sp>
        </mc:Choice>
        <mc:Fallback xmlns="">
          <p:sp>
            <p:nvSpPr>
              <p:cNvPr id="9" name="Obdélní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1525" y="5229200"/>
                <a:ext cx="1757244" cy="115212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7121525" y="5085184"/>
            <a:ext cx="1914971" cy="156266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398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20216" y="-35705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cs-CZ" sz="2400" dirty="0" smtClean="0">
                <a:solidFill>
                  <a:schemeClr val="bg1"/>
                </a:solidFill>
              </a:rPr>
              <a:t>Anotace  </a:t>
            </a:r>
          </a:p>
          <a:p>
            <a:pPr marL="18288" indent="0">
              <a:buNone/>
            </a:pPr>
            <a:r>
              <a:rPr lang="cs-CZ" sz="2400" dirty="0" smtClean="0">
                <a:solidFill>
                  <a:schemeClr val="bg1"/>
                </a:solidFill>
              </a:rPr>
              <a:t> Materiál slouží k zopakování fyzikálních veličin, které byly probírány v 6. ročníku a v 7. ročníku. Opakování je nutné provést před probíráním učiva tlak a tlaková síla, žáci musí umět rozlišit veličiny a zopakovat si, čím se dají změřit. Je třeba dát důraz na jednotky, ve kterých se obvykle měří  v praxi. Prezentaci spustíme v zobrazení pro čtení, žáci zapisují své odpovědi do pracovního listu. </a:t>
            </a:r>
            <a:r>
              <a:rPr lang="cs-CZ" sz="2400" dirty="0" smtClean="0">
                <a:solidFill>
                  <a:schemeClr val="bg1"/>
                </a:solidFill>
                <a:hlinkClick r:id="rId2" action="ppaction://hlinkfile"/>
              </a:rPr>
              <a:t>Pracovní list</a:t>
            </a:r>
            <a:r>
              <a:rPr lang="cs-CZ" sz="2400" dirty="0" smtClean="0">
                <a:solidFill>
                  <a:schemeClr val="bg1"/>
                </a:solidFill>
              </a:rPr>
              <a:t> má stejné ikony v každém řádku a je součástí tohoto materiálu. (První otázka je vzorová, vysvětlíme na ní systém zápisu do tabulky v pracovním listu.) Potom odhalíme správné odpovědi.</a:t>
            </a:r>
          </a:p>
          <a:p>
            <a:pPr marL="18288" indent="0">
              <a:buNone/>
            </a:pPr>
            <a:r>
              <a:rPr lang="cs-CZ" sz="2400" b="1" dirty="0" smtClean="0">
                <a:solidFill>
                  <a:schemeClr val="bg1"/>
                </a:solidFill>
              </a:rPr>
              <a:t>Materiály jsou určeny pro bezplatné používání pro potřeby výuky a vzdělávání na všech typech škol a školských zařízení. Jakékoliv další využití podléhá autorskému zákonu.</a:t>
            </a:r>
            <a:endParaRPr lang="cs-CZ" sz="2400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65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4517" y="21851"/>
            <a:ext cx="7543800" cy="2152650"/>
          </a:xfrm>
        </p:spPr>
        <p:txBody>
          <a:bodyPr/>
          <a:lstStyle/>
          <a:p>
            <a:r>
              <a:rPr lang="cs-CZ" dirty="0" smtClean="0"/>
              <a:t>JAK MĚŘÍME VELIČINY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79712" y="3429000"/>
            <a:ext cx="6172200" cy="235776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467544" y="2204864"/>
            <a:ext cx="4320480" cy="13681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/>
              <a:t>Pojmenuj měřidlo</a:t>
            </a:r>
            <a:endParaRPr lang="cs-CZ" sz="4000" dirty="0"/>
          </a:p>
        </p:txBody>
      </p:sp>
      <p:sp>
        <p:nvSpPr>
          <p:cNvPr id="5" name="Obdélník 4"/>
          <p:cNvSpPr/>
          <p:nvPr/>
        </p:nvSpPr>
        <p:spPr>
          <a:xfrm>
            <a:off x="1727059" y="3606761"/>
            <a:ext cx="7082943" cy="191683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chemeClr val="bg1"/>
                </a:solidFill>
              </a:rPr>
              <a:t>Pojmenuj veličinu, v jakých</a:t>
            </a:r>
            <a:endParaRPr lang="cs-CZ" sz="3600" dirty="0">
              <a:solidFill>
                <a:schemeClr val="bg1"/>
              </a:solidFill>
            </a:endParaRPr>
          </a:p>
          <a:p>
            <a:pPr algn="ctr"/>
            <a:r>
              <a:rPr lang="cs-CZ" sz="3600" dirty="0" smtClean="0">
                <a:solidFill>
                  <a:schemeClr val="bg1"/>
                </a:solidFill>
              </a:rPr>
              <a:t>jednotkách měří měřidlo a </a:t>
            </a:r>
            <a:r>
              <a:rPr lang="cs-CZ" sz="3600" dirty="0" smtClean="0">
                <a:solidFill>
                  <a:schemeClr val="bg1"/>
                </a:solidFill>
                <a:hlinkClick r:id="rId3" action="ppaction://hlinkfile"/>
              </a:rPr>
              <a:t>zapiš</a:t>
            </a:r>
            <a:r>
              <a:rPr lang="cs-CZ" sz="3600" dirty="0" smtClean="0">
                <a:solidFill>
                  <a:schemeClr val="bg1"/>
                </a:solidFill>
              </a:rPr>
              <a:t> do pracovního listu podle vzoru</a:t>
            </a:r>
            <a:endParaRPr lang="cs-CZ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5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roBook05\AppData\Local\Microsoft\Windows\Temporary Internet Files\Content.IE5\RO0U7M7K\MC90005691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62" y="-28097"/>
            <a:ext cx="1635125" cy="181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ProBook05\AppData\Local\Microsoft\Windows\Temporary Internet Files\Content.IE5\5AHC7L9R\MC90043204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4228" cy="18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1" t="10892" r="35817" b="21661"/>
          <a:stretch/>
        </p:blipFill>
        <p:spPr>
          <a:xfrm>
            <a:off x="3771382" y="118089"/>
            <a:ext cx="3837710" cy="4253345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395536" y="2492896"/>
            <a:ext cx="2952328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rgbClr val="FF0000"/>
                </a:solidFill>
              </a:rPr>
              <a:t>hodinky</a:t>
            </a:r>
            <a:endParaRPr lang="cs-CZ" sz="4800" dirty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51520" y="2355889"/>
            <a:ext cx="3096344" cy="15841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/>
              <a:t>měřidlo</a:t>
            </a:r>
            <a:endParaRPr lang="cs-CZ" sz="3200" dirty="0"/>
          </a:p>
        </p:txBody>
      </p:sp>
      <p:sp>
        <p:nvSpPr>
          <p:cNvPr id="5" name="Obdélník 4"/>
          <p:cNvSpPr/>
          <p:nvPr/>
        </p:nvSpPr>
        <p:spPr>
          <a:xfrm>
            <a:off x="683568" y="5229200"/>
            <a:ext cx="2808312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rgbClr val="FF0000"/>
                </a:solidFill>
              </a:rPr>
              <a:t>čas</a:t>
            </a:r>
            <a:endParaRPr lang="cs-CZ" sz="54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43817" y="5085184"/>
            <a:ext cx="3087814" cy="129614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/>
              <a:t>veličina</a:t>
            </a:r>
            <a:endParaRPr lang="cs-CZ" sz="4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6732240" y="5229200"/>
                <a:ext cx="2232248" cy="115212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360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  <m:d>
                        <m:dPr>
                          <m:begChr m:val="["/>
                          <m:endChr m:val="]"/>
                          <m:ctrlPr>
                            <a:rPr lang="cs-CZ" sz="360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h</m:t>
                          </m:r>
                          <m:func>
                            <m:funcPr>
                              <m:ctrlP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3600" b="0" i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min</m:t>
                              </m:r>
                            </m:fName>
                            <m:e>
                              <m:r>
                                <a:rPr lang="cs-CZ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e>
                          </m:func>
                        </m:e>
                      </m:d>
                    </m:oMath>
                  </m:oMathPara>
                </a14:m>
                <a:endParaRPr lang="cs-CZ" sz="3600" dirty="0"/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40" y="5229200"/>
                <a:ext cx="2232248" cy="115212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6708870" y="5049180"/>
            <a:ext cx="2232248" cy="1512168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Zápis veličiny </a:t>
            </a:r>
          </a:p>
          <a:p>
            <a:pPr algn="ctr"/>
            <a:r>
              <a:rPr lang="cs-CZ" sz="2800" dirty="0" smtClean="0"/>
              <a:t>s jednotkou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29969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roBook05\AppData\Local\Microsoft\Windows\Temporary Internet Files\Content.IE5\RO0U7M7K\MC90034747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812925" cy="149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43477" y="18790"/>
            <a:ext cx="2843808" cy="2052611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142" y="10553"/>
            <a:ext cx="2747797" cy="206084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5940152" y="2275950"/>
            <a:ext cx="2981970" cy="12961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rgbClr val="FF0000"/>
                </a:solidFill>
              </a:rPr>
              <a:t>Teploměr</a:t>
            </a:r>
            <a:endParaRPr lang="cs-CZ" sz="40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753770" y="2203942"/>
            <a:ext cx="3168352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46458" y="4220627"/>
            <a:ext cx="3147941" cy="11530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Teplota 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64245" y="4112615"/>
            <a:ext cx="3312368" cy="136907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délník 8"/>
              <p:cNvSpPr/>
              <p:nvPr/>
            </p:nvSpPr>
            <p:spPr>
              <a:xfrm>
                <a:off x="6734085" y="5229200"/>
                <a:ext cx="1800200" cy="126106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5400" dirty="0" smtClean="0">
                    <a:solidFill>
                      <a:srgbClr val="FF0000"/>
                    </a:solidFill>
                  </a:rPr>
                  <a:t>t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5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54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℃</m:t>
                        </m:r>
                      </m:e>
                    </m:d>
                  </m:oMath>
                </a14:m>
                <a:endParaRPr lang="cs-CZ" sz="5400" dirty="0"/>
              </a:p>
            </p:txBody>
          </p:sp>
        </mc:Choice>
        <mc:Fallback xmlns="">
          <p:sp>
            <p:nvSpPr>
              <p:cNvPr id="9" name="Obdélní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4085" y="5229200"/>
                <a:ext cx="1800200" cy="1261062"/>
              </a:xfrm>
              <a:prstGeom prst="rect">
                <a:avLst/>
              </a:prstGeom>
              <a:blipFill rotWithShape="1">
                <a:blip r:embed="rId5"/>
                <a:stretch>
                  <a:fillRect l="-10067" b="-1428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bdélník 9"/>
          <p:cNvSpPr/>
          <p:nvPr/>
        </p:nvSpPr>
        <p:spPr>
          <a:xfrm>
            <a:off x="6290643" y="5103647"/>
            <a:ext cx="2304256" cy="1512168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749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2426608" cy="914400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objem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ProBook05\AppData\Local\Microsoft\Windows\Temporary Internet Files\Content.IE5\5AHC7L9R\MP900432889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09259">
            <a:off x="2854322" y="1076723"/>
            <a:ext cx="3791399" cy="289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ProBook05\AppData\Local\Microsoft\Windows\Temporary Internet Files\Content.IE5\XMY5TV7H\MC90021584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148"/>
            <a:ext cx="2290763" cy="20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5292080" y="224644"/>
            <a:ext cx="2808312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Vodoměr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5130316" y="213535"/>
            <a:ext cx="3131840" cy="12601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755576" y="4581128"/>
            <a:ext cx="2592288" cy="122413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6444208" y="4869160"/>
                <a:ext cx="1800200" cy="936104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000" dirty="0" smtClean="0">
                    <a:solidFill>
                      <a:srgbClr val="FF0000"/>
                    </a:solidFill>
                  </a:rPr>
                  <a:t>V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0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cs-CZ" sz="40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sz="40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cs-CZ" sz="40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endParaRPr lang="cs-CZ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4869160"/>
                <a:ext cx="1800200" cy="936104"/>
              </a:xfrm>
              <a:prstGeom prst="rect">
                <a:avLst/>
              </a:prstGeom>
              <a:blipFill rotWithShape="1">
                <a:blip r:embed="rId4"/>
                <a:stretch>
                  <a:fillRect l="-5369" b="-147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bdélník 7"/>
          <p:cNvSpPr/>
          <p:nvPr/>
        </p:nvSpPr>
        <p:spPr>
          <a:xfrm>
            <a:off x="6156176" y="4581128"/>
            <a:ext cx="2520280" cy="1440160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42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202" y="116632"/>
            <a:ext cx="3945632" cy="2959224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211960" y="4750296"/>
            <a:ext cx="2520280" cy="831304"/>
          </a:xfrm>
          <a:solidFill>
            <a:srgbClr val="FFFF00"/>
          </a:solidFill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rychlost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5438"/>
            <a:ext cx="1830388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707904" y="116632"/>
            <a:ext cx="2016224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rgbClr val="FF0000"/>
                </a:solidFill>
              </a:rPr>
              <a:t>teploměr</a:t>
            </a:r>
            <a:endParaRPr lang="cs-CZ" sz="3200" dirty="0">
              <a:solidFill>
                <a:srgbClr val="FF0000"/>
              </a:solidFill>
            </a:endParaRPr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5148064" y="980728"/>
            <a:ext cx="576064" cy="72008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bdélník 6"/>
          <p:cNvSpPr/>
          <p:nvPr/>
        </p:nvSpPr>
        <p:spPr>
          <a:xfrm>
            <a:off x="3563888" y="8620"/>
            <a:ext cx="2376264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5148064" y="2906942"/>
            <a:ext cx="2520280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rgbClr val="FF0000"/>
                </a:solidFill>
              </a:rPr>
              <a:t>tachometr</a:t>
            </a:r>
            <a:endParaRPr lang="cs-CZ" sz="3200" dirty="0">
              <a:solidFill>
                <a:srgbClr val="FF0000"/>
              </a:solidFill>
            </a:endParaRPr>
          </a:p>
        </p:txBody>
      </p:sp>
      <p:cxnSp>
        <p:nvCxnSpPr>
          <p:cNvPr id="10" name="Přímá spojnice se šipkou 9"/>
          <p:cNvCxnSpPr/>
          <p:nvPr/>
        </p:nvCxnSpPr>
        <p:spPr>
          <a:xfrm flipV="1">
            <a:off x="6732240" y="2348880"/>
            <a:ext cx="720080" cy="57606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bdélník 10"/>
          <p:cNvSpPr/>
          <p:nvPr/>
        </p:nvSpPr>
        <p:spPr>
          <a:xfrm>
            <a:off x="5058308" y="2816932"/>
            <a:ext cx="2699792" cy="11521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95536" y="1916832"/>
            <a:ext cx="2448272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teplota</a:t>
            </a:r>
            <a:endParaRPr lang="cs-CZ" sz="3600" dirty="0">
              <a:solidFill>
                <a:srgbClr val="FF0000"/>
              </a:solidFill>
            </a:endParaRPr>
          </a:p>
        </p:txBody>
      </p:sp>
      <p:cxnSp>
        <p:nvCxnSpPr>
          <p:cNvPr id="14" name="Přímá spojnice se šipkou 13"/>
          <p:cNvCxnSpPr/>
          <p:nvPr/>
        </p:nvCxnSpPr>
        <p:spPr>
          <a:xfrm flipH="1">
            <a:off x="2483768" y="1196752"/>
            <a:ext cx="1224136" cy="72008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152400" y="1722512"/>
            <a:ext cx="2835424" cy="1058416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délník 15"/>
              <p:cNvSpPr/>
              <p:nvPr/>
            </p:nvSpPr>
            <p:spPr>
              <a:xfrm>
                <a:off x="539552" y="3392996"/>
                <a:ext cx="1728192" cy="90010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4000" dirty="0" smtClean="0">
                    <a:solidFill>
                      <a:srgbClr val="FF0000"/>
                    </a:solidFill>
                  </a:rPr>
                  <a:t>t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40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cs-CZ" sz="40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℃</m:t>
                        </m:r>
                      </m:e>
                    </m:d>
                  </m:oMath>
                </a14:m>
                <a:endParaRPr lang="cs-CZ" sz="4000" dirty="0"/>
              </a:p>
            </p:txBody>
          </p:sp>
        </mc:Choice>
        <mc:Fallback xmlns="">
          <p:sp>
            <p:nvSpPr>
              <p:cNvPr id="16" name="Obdélník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392996"/>
                <a:ext cx="1728192" cy="900100"/>
              </a:xfrm>
              <a:prstGeom prst="rect">
                <a:avLst/>
              </a:prstGeom>
              <a:blipFill rotWithShape="1">
                <a:blip r:embed="rId5"/>
                <a:stretch>
                  <a:fillRect t="-667" b="-1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Přímá spojnice se šipkou 17"/>
          <p:cNvCxnSpPr/>
          <p:nvPr/>
        </p:nvCxnSpPr>
        <p:spPr>
          <a:xfrm flipH="1">
            <a:off x="1835696" y="2780928"/>
            <a:ext cx="432048" cy="72008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délník 18"/>
          <p:cNvSpPr/>
          <p:nvPr/>
        </p:nvSpPr>
        <p:spPr>
          <a:xfrm>
            <a:off x="539552" y="3392996"/>
            <a:ext cx="1944216" cy="1116124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7" name="Přímá spojnice se šipkou 26"/>
          <p:cNvCxnSpPr/>
          <p:nvPr/>
        </p:nvCxnSpPr>
        <p:spPr>
          <a:xfrm flipH="1">
            <a:off x="6408204" y="3969060"/>
            <a:ext cx="324036" cy="68407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bdélník 28"/>
          <p:cNvSpPr/>
          <p:nvPr/>
        </p:nvSpPr>
        <p:spPr>
          <a:xfrm>
            <a:off x="4206832" y="4543222"/>
            <a:ext cx="2736304" cy="1008112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Obdélník 29"/>
              <p:cNvSpPr/>
              <p:nvPr/>
            </p:nvSpPr>
            <p:spPr>
              <a:xfrm>
                <a:off x="6011433" y="5726863"/>
                <a:ext cx="2434684" cy="1095253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3600" dirty="0" smtClean="0">
                    <a:solidFill>
                      <a:srgbClr val="FF0000"/>
                    </a:solidFill>
                  </a:rPr>
                  <a:t>v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36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sz="36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3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𝑘𝑚</m:t>
                            </m:r>
                          </m:num>
                          <m:den>
                            <m:r>
                              <a:rPr lang="cs-CZ" sz="3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h</m:t>
                            </m:r>
                          </m:den>
                        </m:f>
                      </m:e>
                    </m:d>
                    <m:r>
                      <a:rPr lang="cs-CZ" sz="3600" b="0" i="1" smtClean="0">
                        <a:solidFill>
                          <a:srgbClr val="FF0000"/>
                        </a:solidFill>
                        <a:latin typeface="Cambria Math"/>
                      </a:rPr>
                      <m:t>,</m:t>
                    </m:r>
                    <m:d>
                      <m:dPr>
                        <m:begChr m:val="["/>
                        <m:endChr m:val="]"/>
                        <m:ctrlPr>
                          <a:rPr lang="cs-CZ" sz="3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sz="3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3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𝑚</m:t>
                            </m:r>
                          </m:num>
                          <m:den>
                            <m:r>
                              <a:rPr lang="cs-CZ" sz="3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</m:t>
                            </m:r>
                          </m:den>
                        </m:f>
                      </m:e>
                    </m:d>
                  </m:oMath>
                </a14:m>
                <a:endParaRPr lang="cs-CZ" sz="3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0" name="Obdélník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1433" y="5726863"/>
                <a:ext cx="2434684" cy="1095253"/>
              </a:xfrm>
              <a:prstGeom prst="rect">
                <a:avLst/>
              </a:prstGeom>
              <a:blipFill rotWithShape="1">
                <a:blip r:embed="rId6"/>
                <a:stretch>
                  <a:fillRect l="-2481" b="-5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44" name="Přímá spojnice se šipkou 6143"/>
          <p:cNvCxnSpPr/>
          <p:nvPr/>
        </p:nvCxnSpPr>
        <p:spPr>
          <a:xfrm>
            <a:off x="4870287" y="5551334"/>
            <a:ext cx="1069865" cy="57606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" name="Obdélník 6144"/>
          <p:cNvSpPr/>
          <p:nvPr/>
        </p:nvSpPr>
        <p:spPr>
          <a:xfrm>
            <a:off x="6011433" y="5601266"/>
            <a:ext cx="2505965" cy="1220850"/>
          </a:xfrm>
          <a:prstGeom prst="rect">
            <a:avLst/>
          </a:prstGeom>
          <a:solidFill>
            <a:srgbClr val="22D4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56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Živly">
  <a:themeElements>
    <a:clrScheme name="Živly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Živly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Živl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620</TotalTime>
  <Words>541</Words>
  <Application>Microsoft Office PowerPoint</Application>
  <PresentationFormat>Předvádění na obrazovce (4:3)</PresentationFormat>
  <Paragraphs>116</Paragraphs>
  <Slides>31</Slides>
  <Notes>7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Živly</vt:lpstr>
      <vt:lpstr>Prezentace aplikace PowerPoint</vt:lpstr>
      <vt:lpstr>Prezentace aplikace PowerPoint</vt:lpstr>
      <vt:lpstr>Prezentace aplikace PowerPoint</vt:lpstr>
      <vt:lpstr>Prezentace aplikace PowerPoint</vt:lpstr>
      <vt:lpstr>JAK MĚŘÍME VELIČINY</vt:lpstr>
      <vt:lpstr>Prezentace aplikace PowerPoint</vt:lpstr>
      <vt:lpstr>Prezentace aplikace PowerPoint</vt:lpstr>
      <vt:lpstr>objem</vt:lpstr>
      <vt:lpstr>rychlost</vt:lpstr>
      <vt:lpstr>d[cm],[m],[mm]</vt:lpstr>
      <vt:lpstr>Prezentace aplikace PowerPoint</vt:lpstr>
      <vt:lpstr>Prezentace aplikace PowerPoint</vt:lpstr>
      <vt:lpstr>Kuchyňská váha</vt:lpstr>
      <vt:lpstr>Prezentace aplikace PowerPoint</vt:lpstr>
      <vt:lpstr>Prezentace aplikace PowerPoint</vt:lpstr>
      <vt:lpstr>síla</vt:lpstr>
      <vt:lpstr>Mostní váha</vt:lpstr>
      <vt:lpstr>Prezentace aplikace PowerPoint</vt:lpstr>
      <vt:lpstr>Řešení testu</vt:lpstr>
      <vt:lpstr>Prezentace aplikace PowerPoint</vt:lpstr>
      <vt:lpstr>objem</vt:lpstr>
      <vt:lpstr>rychlost</vt:lpstr>
      <vt:lpstr>d[cm],[m],[mm]</vt:lpstr>
      <vt:lpstr>Prezentace aplikace PowerPoint</vt:lpstr>
      <vt:lpstr>Prezentace aplikace PowerPoint</vt:lpstr>
      <vt:lpstr>Kuchyňská váha</vt:lpstr>
      <vt:lpstr>Prezentace aplikace PowerPoint</vt:lpstr>
      <vt:lpstr>Prezentace aplikace PowerPoint</vt:lpstr>
      <vt:lpstr>síla</vt:lpstr>
      <vt:lpstr>Mostní váha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ProBook05</dc:creator>
  <cp:lastModifiedBy>ProBook05</cp:lastModifiedBy>
  <cp:revision>55</cp:revision>
  <dcterms:created xsi:type="dcterms:W3CDTF">2012-01-01T12:59:35Z</dcterms:created>
  <dcterms:modified xsi:type="dcterms:W3CDTF">2012-01-28T15:39:49Z</dcterms:modified>
</cp:coreProperties>
</file>